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0" r:id="rId4"/>
  </p:sldMasterIdLst>
  <p:notesMasterIdLst>
    <p:notesMasterId r:id="rId18"/>
  </p:notesMasterIdLst>
  <p:handoutMasterIdLst>
    <p:handoutMasterId r:id="rId19"/>
  </p:handoutMasterIdLst>
  <p:sldIdLst>
    <p:sldId id="278" r:id="rId5"/>
    <p:sldId id="383" r:id="rId6"/>
    <p:sldId id="404" r:id="rId7"/>
    <p:sldId id="405" r:id="rId8"/>
    <p:sldId id="406" r:id="rId9"/>
    <p:sldId id="407" r:id="rId10"/>
    <p:sldId id="408" r:id="rId11"/>
    <p:sldId id="409" r:id="rId12"/>
    <p:sldId id="410" r:id="rId13"/>
    <p:sldId id="412" r:id="rId14"/>
    <p:sldId id="411" r:id="rId15"/>
    <p:sldId id="403" r:id="rId16"/>
    <p:sldId id="313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4">
          <p15:clr>
            <a:srgbClr val="A4A3A4"/>
          </p15:clr>
        </p15:guide>
        <p15:guide id="2" orient="horz" pos="2898">
          <p15:clr>
            <a:srgbClr val="A4A3A4"/>
          </p15:clr>
        </p15:guide>
        <p15:guide id="3" orient="horz" pos="2412">
          <p15:clr>
            <a:srgbClr val="A4A3A4"/>
          </p15:clr>
        </p15:guide>
        <p15:guide id="4" orient="horz" pos="3196">
          <p15:clr>
            <a:srgbClr val="A4A3A4"/>
          </p15:clr>
        </p15:guide>
        <p15:guide id="5" orient="horz" pos="1350">
          <p15:clr>
            <a:srgbClr val="A4A3A4"/>
          </p15:clr>
        </p15:guide>
        <p15:guide id="6" orient="horz" pos="1378">
          <p15:clr>
            <a:srgbClr val="A4A3A4"/>
          </p15:clr>
        </p15:guide>
        <p15:guide id="7" orient="horz" pos="2078">
          <p15:clr>
            <a:srgbClr val="A4A3A4"/>
          </p15:clr>
        </p15:guide>
        <p15:guide id="8" orient="horz" pos="125">
          <p15:clr>
            <a:srgbClr val="A4A3A4"/>
          </p15:clr>
        </p15:guide>
        <p15:guide id="9" orient="horz" pos="2106">
          <p15:clr>
            <a:srgbClr val="A4A3A4"/>
          </p15:clr>
        </p15:guide>
        <p15:guide id="10" orient="horz" pos="2859">
          <p15:clr>
            <a:srgbClr val="A4A3A4"/>
          </p15:clr>
        </p15:guide>
        <p15:guide id="11" pos="960">
          <p15:clr>
            <a:srgbClr val="A4A3A4"/>
          </p15:clr>
        </p15:guide>
        <p15:guide id="12" pos="1755">
          <p15:clr>
            <a:srgbClr val="A4A3A4"/>
          </p15:clr>
        </p15:guide>
        <p15:guide id="13" pos="2883">
          <p15:clr>
            <a:srgbClr val="A4A3A4"/>
          </p15:clr>
        </p15:guide>
        <p15:guide id="14" pos="2519">
          <p15:clr>
            <a:srgbClr val="A4A3A4"/>
          </p15:clr>
        </p15:guide>
        <p15:guide id="15" pos="4790">
          <p15:clr>
            <a:srgbClr val="A4A3A4"/>
          </p15:clr>
        </p15:guide>
        <p15:guide id="16" pos="2487">
          <p15:clr>
            <a:srgbClr val="A4A3A4"/>
          </p15:clr>
        </p15:guide>
        <p15:guide id="17" pos="1722">
          <p15:clr>
            <a:srgbClr val="A4A3A4"/>
          </p15:clr>
        </p15:guide>
        <p15:guide id="18" pos="987">
          <p15:clr>
            <a:srgbClr val="A4A3A4"/>
          </p15:clr>
        </p15:guide>
        <p15:guide id="19" pos="4818">
          <p15:clr>
            <a:srgbClr val="A4A3A4"/>
          </p15:clr>
        </p15:guide>
        <p15:guide id="20" pos="3257">
          <p15:clr>
            <a:srgbClr val="A4A3A4"/>
          </p15:clr>
        </p15:guide>
        <p15:guide id="21">
          <p15:clr>
            <a:srgbClr val="A4A3A4"/>
          </p15:clr>
        </p15:guide>
        <p15:guide id="22" pos="3285">
          <p15:clr>
            <a:srgbClr val="A4A3A4"/>
          </p15:clr>
        </p15:guide>
        <p15:guide id="23" pos="4022">
          <p15:clr>
            <a:srgbClr val="A4A3A4"/>
          </p15:clr>
        </p15:guide>
        <p15:guide id="24" pos="4053">
          <p15:clr>
            <a:srgbClr val="A4A3A4"/>
          </p15:clr>
        </p15:guide>
        <p15:guide id="25" pos="5544">
          <p15:clr>
            <a:srgbClr val="A4A3A4"/>
          </p15:clr>
        </p15:guide>
        <p15:guide id="26" pos="220">
          <p15:clr>
            <a:srgbClr val="A4A3A4"/>
          </p15:clr>
        </p15:guide>
        <p15:guide id="27" pos="348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talano, Alec" initials="" lastIdx="23" clrIdx="0"/>
  <p:cmAuthor id="1" name="Alec Catala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65C10"/>
    <a:srgbClr val="C07816"/>
    <a:srgbClr val="DF8611"/>
    <a:srgbClr val="595A5D"/>
    <a:srgbClr val="414042"/>
    <a:srgbClr val="DCDCDC"/>
    <a:srgbClr val="4F81BD"/>
    <a:srgbClr val="0C9B2E"/>
    <a:srgbClr val="FFFAD0"/>
    <a:srgbClr val="FFF8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4" autoAdjust="0"/>
    <p:restoredTop sz="79500" autoAdjust="0"/>
  </p:normalViewPr>
  <p:slideViewPr>
    <p:cSldViewPr snapToGrid="0" showGuides="1">
      <p:cViewPr varScale="1">
        <p:scale>
          <a:sx n="84" d="100"/>
          <a:sy n="84" d="100"/>
        </p:scale>
        <p:origin x="90" y="336"/>
      </p:cViewPr>
      <p:guideLst>
        <p:guide orient="horz" pos="644"/>
        <p:guide orient="horz" pos="2898"/>
        <p:guide orient="horz" pos="2412"/>
        <p:guide orient="horz" pos="3196"/>
        <p:guide orient="horz" pos="1350"/>
        <p:guide orient="horz" pos="1378"/>
        <p:guide orient="horz" pos="2078"/>
        <p:guide orient="horz" pos="125"/>
        <p:guide orient="horz" pos="2106"/>
        <p:guide orient="horz" pos="2859"/>
        <p:guide pos="960"/>
        <p:guide pos="1755"/>
        <p:guide pos="2883"/>
        <p:guide pos="2519"/>
        <p:guide pos="4790"/>
        <p:guide pos="2487"/>
        <p:guide pos="1722"/>
        <p:guide pos="987"/>
        <p:guide pos="4818"/>
        <p:guide pos="3257"/>
        <p:guide/>
        <p:guide pos="3285"/>
        <p:guide pos="4022"/>
        <p:guide pos="4053"/>
        <p:guide pos="5544"/>
        <p:guide pos="220"/>
        <p:guide pos="34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10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A24E7-EA52-FC4C-8639-FD4EB19463DA}" type="datetimeFigureOut">
              <a:rPr lang="en-US" smtClean="0"/>
              <a:t>11/15/2017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8D1252-8011-A248-8C39-4C28565DF4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7807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0B25AC41-3BEC-9247-8322-91B80C013F2D}" type="datetimeFigureOut">
              <a:rPr lang="en-US" smtClean="0"/>
              <a:pPr/>
              <a:t>11/15/2017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69C3F2ED-74C5-7D4F-8560-0CC253E9A4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58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Issue $25 </a:t>
            </a:r>
            <a:r>
              <a:rPr lang="en-US" dirty="0" smtClean="0"/>
              <a:t>credit – distributing at the end</a:t>
            </a:r>
            <a:r>
              <a:rPr lang="en-US" baseline="0" dirty="0" smtClean="0"/>
              <a:t> as you leave.</a:t>
            </a:r>
          </a:p>
          <a:p>
            <a:endParaRPr lang="en-US" dirty="0"/>
          </a:p>
          <a:p>
            <a:r>
              <a:rPr lang="en-US" dirty="0"/>
              <a:t>Use your own AWS account – make sure that you don’t have a permissions problem if you are using a corporate AWS account</a:t>
            </a:r>
          </a:p>
          <a:p>
            <a:endParaRPr lang="en-US" dirty="0"/>
          </a:p>
          <a:p>
            <a:r>
              <a:rPr lang="en-US" dirty="0"/>
              <a:t>Spend 30 minutes on Data Lake concept review</a:t>
            </a:r>
          </a:p>
          <a:p>
            <a:r>
              <a:rPr lang="en-US" dirty="0"/>
              <a:t>Use an existing solution to set up Data Lake and get tools ready</a:t>
            </a:r>
          </a:p>
          <a:p>
            <a:r>
              <a:rPr lang="en-US" dirty="0"/>
              <a:t>Add information to a Data Lake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04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814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513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331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26" b="29324"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6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29390" y="1521500"/>
            <a:ext cx="7306748" cy="704539"/>
          </a:xfrm>
        </p:spPr>
        <p:txBody>
          <a:bodyPr lIns="0" tIns="0" rIns="0" bIns="0"/>
          <a:lstStyle>
            <a:lvl1pPr>
              <a:defRPr sz="6000" b="0" i="0" spc="300">
                <a:solidFill>
                  <a:schemeClr val="bg1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29390" y="2507149"/>
            <a:ext cx="7306748" cy="382250"/>
          </a:xfrm>
        </p:spPr>
        <p:txBody>
          <a:bodyPr lIns="0" tIns="0" rIns="0" bIns="0"/>
          <a:lstStyle>
            <a:lvl1pPr>
              <a:defRPr sz="2800" b="0" i="0" spc="30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953738"/>
            <a:ext cx="7306747" cy="209863"/>
          </a:xfrm>
        </p:spPr>
        <p:txBody>
          <a:bodyPr lIns="0" tIns="0" rIns="0" bIns="0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97251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245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6 Content Graphic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78133" y="2928327"/>
            <a:ext cx="2417999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3365658" y="2928327"/>
            <a:ext cx="2417342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6252526" y="2928327"/>
            <a:ext cx="2417342" cy="1065358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478133" y="1319129"/>
            <a:ext cx="2417999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3365658" y="1319129"/>
            <a:ext cx="2417342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4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6252526" y="1319129"/>
            <a:ext cx="2417342" cy="1063855"/>
          </a:xfrm>
        </p:spPr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74922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3253181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6131439" y="4031577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Content Placeholder 6"/>
          <p:cNvSpPr>
            <a:spLocks noGrp="1"/>
          </p:cNvSpPr>
          <p:nvPr>
            <p:ph sz="quarter" idx="18" hasCustomPrompt="1"/>
          </p:nvPr>
        </p:nvSpPr>
        <p:spPr>
          <a:xfrm>
            <a:off x="374922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Content Placeholder 6"/>
          <p:cNvSpPr>
            <a:spLocks noGrp="1"/>
          </p:cNvSpPr>
          <p:nvPr>
            <p:ph sz="quarter" idx="19" hasCustomPrompt="1"/>
          </p:nvPr>
        </p:nvSpPr>
        <p:spPr>
          <a:xfrm>
            <a:off x="3253181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Content Placeholder 6"/>
          <p:cNvSpPr>
            <a:spLocks noGrp="1"/>
          </p:cNvSpPr>
          <p:nvPr>
            <p:ph sz="quarter" idx="20" hasCustomPrompt="1"/>
          </p:nvPr>
        </p:nvSpPr>
        <p:spPr>
          <a:xfrm>
            <a:off x="6131439" y="2422039"/>
            <a:ext cx="2622278" cy="182880"/>
          </a:xfrm>
        </p:spPr>
        <p:txBody>
          <a:bodyPr/>
          <a:lstStyle>
            <a:lvl1pPr>
              <a:defRPr sz="8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332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56615" y="978196"/>
            <a:ext cx="8449055" cy="3232560"/>
          </a:xfrm>
        </p:spPr>
        <p:txBody>
          <a:bodyPr/>
          <a:lstStyle>
            <a:lvl1pPr>
              <a:defRPr sz="900" b="0" i="0" spc="0" baseline="0">
                <a:solidFill>
                  <a:schemeClr val="accent2"/>
                </a:solidFill>
                <a:latin typeface="Lucida Console" charset="0"/>
                <a:ea typeface="Lucida Console" charset="0"/>
                <a:cs typeface="Lucida Console" charset="0"/>
              </a:defRPr>
            </a:lvl1pPr>
            <a:lvl2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2pPr>
            <a:lvl3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3pPr>
            <a:lvl4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4pPr>
            <a:lvl5pPr>
              <a:defRPr sz="1200" b="0" i="0" spc="0" baseline="0">
                <a:latin typeface="Lucida Console" charset="0"/>
                <a:ea typeface="Lucida Console" charset="0"/>
                <a:cs typeface="Lucida Console" charset="0"/>
              </a:defRPr>
            </a:lvl5pPr>
          </a:lstStyle>
          <a:p>
            <a:pPr lvl="0"/>
            <a:r>
              <a:rPr lang="en-US" dirty="0"/>
              <a:t>; Syntax Test file for 68k Assembly code</a:t>
            </a:r>
          </a:p>
          <a:p>
            <a:pPr lvl="0"/>
            <a:r>
              <a:rPr lang="en-US" dirty="0"/>
              <a:t>; Some comments about this file</a:t>
            </a:r>
          </a:p>
          <a:p>
            <a:pPr lvl="0"/>
            <a:r>
              <a:rPr lang="en-US" dirty="0"/>
              <a:t>.D0 00000000</a:t>
            </a:r>
          </a:p>
          <a:p>
            <a:pPr lvl="0"/>
            <a:r>
              <a:rPr lang="en-US" dirty="0"/>
              <a:t>MS 2100 00000002</a:t>
            </a:r>
          </a:p>
          <a:p>
            <a:pPr lvl="0"/>
            <a:r>
              <a:rPr lang="en-US" dirty="0"/>
              <a:t>MM 2000;DI</a:t>
            </a:r>
          </a:p>
          <a:p>
            <a:pPr lvl="0"/>
            <a:r>
              <a:rPr lang="en-US" dirty="0"/>
              <a:t>LEA.L $002100,A1</a:t>
            </a:r>
          </a:p>
          <a:p>
            <a:pPr lvl="0"/>
            <a:r>
              <a:rPr lang="en-US" dirty="0"/>
              <a:t>MOVE.L #2,-(A1)</a:t>
            </a:r>
          </a:p>
          <a:p>
            <a:pPr lvl="0"/>
            <a:r>
              <a:rPr lang="en-US" dirty="0"/>
              <a:t>BSR $00002050</a:t>
            </a:r>
          </a:p>
          <a:p>
            <a:pPr lvl="0"/>
            <a:r>
              <a:rPr lang="en-US" dirty="0"/>
              <a:t>MM 2050:DI</a:t>
            </a:r>
          </a:p>
          <a:p>
            <a:pPr lvl="0"/>
            <a:r>
              <a:rPr lang="en-US" dirty="0"/>
              <a:t>MOVE.L (A1)+,D1</a:t>
            </a:r>
          </a:p>
          <a:p>
            <a:pPr lvl="0"/>
            <a:r>
              <a:rPr lang="en-US" dirty="0"/>
              <a:t>MOVE.L (A1),D2</a:t>
            </a:r>
          </a:p>
          <a:p>
            <a:pPr lvl="0"/>
            <a:r>
              <a:rPr lang="en-US" dirty="0"/>
              <a:t>ADD.L D1,D2</a:t>
            </a:r>
          </a:p>
          <a:p>
            <a:pPr lvl="0"/>
            <a:r>
              <a:rPr lang="en-US" dirty="0"/>
              <a:t>MOVE.L D2,D0</a:t>
            </a:r>
          </a:p>
          <a:p>
            <a:pPr lvl="0"/>
            <a:r>
              <a:rPr lang="en-US" dirty="0"/>
              <a:t>RTS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2791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Placeholder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4855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764" b="6986"/>
          <a:stretch/>
        </p:blipFill>
        <p:spPr>
          <a:xfrm>
            <a:off x="0" y="0"/>
            <a:ext cx="9144000" cy="5143501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6531890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8268771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76656" y="1453896"/>
            <a:ext cx="7772400" cy="832104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rgbClr val="353535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add session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78943" y="2432220"/>
            <a:ext cx="7786115" cy="921643"/>
          </a:xfrm>
        </p:spPr>
        <p:txBody>
          <a:bodyPr>
            <a:normAutofit/>
          </a:bodyPr>
          <a:lstStyle>
            <a:lvl1pPr marL="0" indent="0" algn="ctr">
              <a:buNone/>
              <a:defRPr sz="2000" b="0">
                <a:solidFill>
                  <a:srgbClr val="35353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speaker name &amp; job title</a:t>
            </a:r>
          </a:p>
        </p:txBody>
      </p:sp>
      <p:pic>
        <p:nvPicPr>
          <p:cNvPr id="5" name="Picture 4" descr="Powerpoint-stock-light-04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16" y="530352"/>
            <a:ext cx="8434683" cy="822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0248" y="4544568"/>
            <a:ext cx="610095" cy="2286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4929886"/>
            <a:ext cx="914400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accent6"/>
                </a:solidFill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©2015, Amazon Web Services, Inc. or its affiliates. All rights reserved.</a:t>
            </a:r>
            <a:endParaRPr lang="en-US" sz="8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0633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394" y="1969202"/>
            <a:ext cx="7772400" cy="930105"/>
          </a:xfrm>
        </p:spPr>
        <p:txBody>
          <a:bodyPr anchor="ctr">
            <a:noAutofit/>
          </a:bodyPr>
          <a:lstStyle>
            <a:lvl1pPr algn="l">
              <a:defRPr sz="4000" b="1"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625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00053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33616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ection Header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1874520"/>
            <a:ext cx="7772400" cy="1021556"/>
          </a:xfrm>
        </p:spPr>
        <p:txBody>
          <a:bodyPr anchor="ctr">
            <a:noAutofit/>
          </a:bodyPr>
          <a:lstStyle>
            <a:lvl1pPr algn="ctr">
              <a:defRPr sz="2800" b="1" cap="none">
                <a:solidFill>
                  <a:srgbClr val="353535"/>
                </a:solidFill>
              </a:defRPr>
            </a:lvl1pPr>
          </a:lstStyle>
          <a:p>
            <a:r>
              <a:rPr lang="en-US" dirty="0"/>
              <a:t>Click to add section name</a:t>
            </a:r>
          </a:p>
        </p:txBody>
      </p:sp>
      <p:pic>
        <p:nvPicPr>
          <p:cNvPr id="4" name="Picture 3" descr="Powerpoint-stock-light-04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16" y="960120"/>
            <a:ext cx="8434683" cy="8229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0248" y="4544568"/>
            <a:ext cx="61009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403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Invent Title Slid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26" b="29324"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7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29390" y="2507149"/>
            <a:ext cx="7306748" cy="382250"/>
          </a:xfrm>
        </p:spPr>
        <p:txBody>
          <a:bodyPr lIns="0" tIns="0" rIns="0" bIns="0"/>
          <a:lstStyle>
            <a:lvl1pPr>
              <a:defRPr sz="28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953738"/>
            <a:ext cx="7306747" cy="209863"/>
          </a:xfrm>
        </p:spPr>
        <p:txBody>
          <a:bodyPr lIns="0" tIns="0" rIns="0" bIns="0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97251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90" y="1633258"/>
            <a:ext cx="3188181" cy="65720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83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764" b="6986"/>
          <a:stretch/>
        </p:blipFill>
        <p:spPr>
          <a:xfrm>
            <a:off x="3269" y="-1"/>
            <a:ext cx="9144000" cy="5143501"/>
          </a:xfrm>
          <a:prstGeom prst="rect">
            <a:avLst/>
          </a:prstGeom>
        </p:spPr>
      </p:pic>
      <p:sp>
        <p:nvSpPr>
          <p:cNvPr id="13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29390" y="1988861"/>
            <a:ext cx="7306748" cy="429220"/>
          </a:xfrm>
        </p:spPr>
        <p:txBody>
          <a:bodyPr lIns="0" tIns="0" rIns="0" bIns="0"/>
          <a:lstStyle>
            <a:lvl1pPr>
              <a:defRPr sz="2800" b="0" i="0" spc="300">
                <a:solidFill>
                  <a:schemeClr val="bg1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929391" y="2555240"/>
            <a:ext cx="7306747" cy="1188720"/>
          </a:xfrm>
        </p:spPr>
        <p:txBody>
          <a:bodyPr lIns="0" tIns="0" rIns="0" bIns="0"/>
          <a:lstStyle>
            <a:lvl1pPr>
              <a:lnSpc>
                <a:spcPct val="150000"/>
              </a:lnSpc>
              <a:defRPr sz="900" b="0" i="0" spc="5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29390" y="1439870"/>
            <a:ext cx="7315199" cy="468442"/>
          </a:xfrm>
        </p:spPr>
        <p:txBody>
          <a:bodyPr lIns="0" tIns="0" rIns="0" bIns="0" anchor="b"/>
          <a:lstStyle>
            <a:lvl1pPr>
              <a:defRPr sz="1200" b="0" i="0" spc="300" baseline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2pPr>
            <a:lvl3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3pPr>
            <a:lvl4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4pPr>
            <a:lvl5pPr>
              <a:defRPr b="0" i="0">
                <a:latin typeface="Roboto Condensed Light" charset="0"/>
                <a:ea typeface="Roboto Condensed Light" charset="0"/>
                <a:cs typeface="Roboto Condensed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031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52323" y="347868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endParaRPr lang="en-US" dirty="0"/>
          </a:p>
        </p:txBody>
      </p:sp>
      <p:sp>
        <p:nvSpPr>
          <p:cNvPr id="8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97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195"/>
            <a:ext cx="8449055" cy="3232297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166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407"/>
            <a:ext cx="4171299" cy="3227832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4592177" y="978407"/>
            <a:ext cx="4213493" cy="3232085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35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3" y="1351892"/>
            <a:ext cx="4171300" cy="285860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4592178" y="1351892"/>
            <a:ext cx="4213492" cy="285860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4592177" y="978195"/>
            <a:ext cx="4213493" cy="373697"/>
          </a:xfrm>
        </p:spPr>
        <p:txBody>
          <a:bodyPr/>
          <a:lstStyle>
            <a:lvl1pPr>
              <a:defRPr sz="1800" b="0" i="0" spc="300">
                <a:latin typeface="Amazon Ember" charset="0"/>
                <a:ea typeface="Amazon Ember" charset="0"/>
                <a:cs typeface="Amazon Ember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356614" y="978195"/>
            <a:ext cx="4171299" cy="373697"/>
          </a:xfrm>
        </p:spPr>
        <p:txBody>
          <a:bodyPr/>
          <a:lstStyle>
            <a:lvl1pPr>
              <a:defRPr sz="1800" b="0" i="0" spc="300">
                <a:latin typeface="Amazon Ember" charset="0"/>
                <a:ea typeface="Amazon Ember" charset="0"/>
                <a:cs typeface="Amazon Ember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316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3 Content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356615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/>
          </p:nvPr>
        </p:nvSpPr>
        <p:spPr>
          <a:xfrm>
            <a:off x="3195827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/>
          </p:nvPr>
        </p:nvSpPr>
        <p:spPr>
          <a:xfrm>
            <a:off x="6035039" y="978195"/>
            <a:ext cx="2770632" cy="3232561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2pPr>
            <a:lvl3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3pPr>
            <a:lvl4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4pPr>
            <a:lvl5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0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4 Content Graphics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3"/>
          <p:cNvSpPr txBox="1">
            <a:spLocks noChangeArrowheads="1"/>
          </p:cNvSpPr>
          <p:nvPr userDrawn="1"/>
        </p:nvSpPr>
        <p:spPr bwMode="auto">
          <a:xfrm>
            <a:off x="382630" y="4917710"/>
            <a:ext cx="3027363" cy="10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 sz="700" dirty="0">
                <a:solidFill>
                  <a:srgbClr val="7F7F7F"/>
                </a:solidFill>
                <a:latin typeface="Amazon Ember" charset="0"/>
                <a:ea typeface="Amazon Ember" charset="0"/>
                <a:cs typeface="Amazon Ember" charset="0"/>
              </a:rPr>
              <a:t>© 2017, Amazon Web Services, Inc. or its Affiliates. All rights reserved.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367903" y="3611348"/>
            <a:ext cx="1946319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6"/>
          <p:cNvSpPr>
            <a:spLocks noGrp="1"/>
          </p:cNvSpPr>
          <p:nvPr>
            <p:ph sz="quarter" idx="11" hasCustomPrompt="1"/>
          </p:nvPr>
        </p:nvSpPr>
        <p:spPr>
          <a:xfrm>
            <a:off x="2512605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4658660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6804716" y="3611348"/>
            <a:ext cx="1947672" cy="299258"/>
          </a:xfrm>
        </p:spPr>
        <p:txBody>
          <a:bodyPr/>
          <a:lstStyle>
            <a:lvl1pPr>
              <a:defRPr sz="1200" b="0" i="0" spc="50" baseline="0">
                <a:latin typeface="Amazon Ember" charset="0"/>
                <a:ea typeface="Amazon Ember" charset="0"/>
                <a:cs typeface="Amazon Ember" charset="0"/>
              </a:defRPr>
            </a:lvl1pPr>
            <a:lvl2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2pPr>
            <a:lvl3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3pPr>
            <a:lvl4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4pPr>
            <a:lvl5pPr>
              <a:defRPr sz="1200" b="0" i="0" spc="50" baseline="0">
                <a:latin typeface="Roboto Condensed" charset="0"/>
                <a:ea typeface="Roboto Condensed" charset="0"/>
                <a:cs typeface="Roboto Condensed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63149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3" name="Picture Placeholder 5"/>
          <p:cNvSpPr>
            <a:spLocks noGrp="1" noChangeAspect="1"/>
          </p:cNvSpPr>
          <p:nvPr>
            <p:ph type="pic" sz="quarter" idx="15"/>
          </p:nvPr>
        </p:nvSpPr>
        <p:spPr>
          <a:xfrm>
            <a:off x="2614635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 dirty="0"/>
          </a:p>
        </p:txBody>
      </p:sp>
      <p:sp>
        <p:nvSpPr>
          <p:cNvPr id="14" name="Picture Placeholder 5"/>
          <p:cNvSpPr>
            <a:spLocks noGrp="1" noChangeAspect="1"/>
          </p:cNvSpPr>
          <p:nvPr>
            <p:ph type="pic" sz="quarter" idx="16"/>
          </p:nvPr>
        </p:nvSpPr>
        <p:spPr>
          <a:xfrm>
            <a:off x="4766121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/>
          </a:p>
        </p:txBody>
      </p:sp>
      <p:sp>
        <p:nvSpPr>
          <p:cNvPr id="15" name="Picture Placeholder 5"/>
          <p:cNvSpPr>
            <a:spLocks noGrp="1" noChangeAspect="1"/>
          </p:cNvSpPr>
          <p:nvPr>
            <p:ph type="pic" sz="quarter" idx="17"/>
          </p:nvPr>
        </p:nvSpPr>
        <p:spPr>
          <a:xfrm>
            <a:off x="6917606" y="1648208"/>
            <a:ext cx="1746504" cy="1746504"/>
          </a:xfrm>
        </p:spPr>
        <p:txBody>
          <a:bodyPr/>
          <a:lstStyle>
            <a:lvl1pPr>
              <a:defRPr sz="1800"/>
            </a:lvl1pPr>
          </a:lstStyle>
          <a:p>
            <a:endParaRPr lang="en-US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356615" y="347472"/>
            <a:ext cx="8449056" cy="469830"/>
          </a:xfrm>
        </p:spPr>
        <p:txBody>
          <a:bodyPr lIns="91440" tIns="45720" rIns="91440" bIns="45720"/>
          <a:lstStyle>
            <a:lvl1pPr>
              <a:defRPr b="0" i="0" spc="300"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149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0592" y="152082"/>
            <a:ext cx="8205304" cy="857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592" y="1009332"/>
            <a:ext cx="8205304" cy="35539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3453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  <p:sldLayoutId id="2147483758" r:id="rId18"/>
    <p:sldLayoutId id="2147483759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i="0" kern="1200">
          <a:solidFill>
            <a:schemeClr val="tx1">
              <a:lumMod val="95000"/>
            </a:schemeClr>
          </a:solidFill>
          <a:latin typeface="Amazon Ember" charset="0"/>
          <a:ea typeface="Amazon Ember" charset="0"/>
          <a:cs typeface="Amazon Ember" charset="0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24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b="0" i="0" kern="1200">
          <a:solidFill>
            <a:schemeClr val="tx1"/>
          </a:solidFill>
          <a:latin typeface="Amazon Ember" charset="0"/>
          <a:ea typeface="Amazon Ember" charset="0"/>
          <a:cs typeface="Amazon Ember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quickstart/architecture/data-lake-foundation-with-aws-service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cdc.gov/brfss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Big Data: Data Lakes and Data </a:t>
            </a:r>
            <a:r>
              <a:rPr lang="en-US" sz="3200" dirty="0" smtClean="0"/>
              <a:t>Oceans Workshop</a:t>
            </a:r>
            <a:endParaRPr lang="en-US" sz="3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352323" y="2352393"/>
            <a:ext cx="7786688" cy="1169988"/>
          </a:xfrm>
        </p:spPr>
        <p:txBody>
          <a:bodyPr>
            <a:normAutofit fontScale="70000" lnSpcReduction="20000"/>
          </a:bodyPr>
          <a:lstStyle/>
          <a:p>
            <a:r>
              <a:rPr lang="en-US" i="1" dirty="0"/>
              <a:t>Lex Crosett, Principal Solutions Architect</a:t>
            </a:r>
          </a:p>
          <a:p>
            <a:r>
              <a:rPr lang="en-US" i="1" dirty="0"/>
              <a:t>Sajee Mathew, Principal Solutions Architect</a:t>
            </a:r>
          </a:p>
          <a:p>
            <a:r>
              <a:rPr lang="en-US" i="1" dirty="0"/>
              <a:t>Erick Dame, Enterprise Solutions Architect</a:t>
            </a:r>
          </a:p>
          <a:p>
            <a:r>
              <a:rPr lang="en-US" i="1" dirty="0"/>
              <a:t>John Mallory, Business Development Manager</a:t>
            </a:r>
          </a:p>
        </p:txBody>
      </p:sp>
    </p:spTree>
    <p:extLst>
      <p:ext uri="{BB962C8B-B14F-4D97-AF65-F5344CB8AC3E}">
        <p14:creationId xmlns:p14="http://schemas.microsoft.com/office/powerpoint/2010/main" val="521162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 Lab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651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Delete the stack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Terminate all of the resources created by the deployment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Add screenshot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015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Workshop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Log in to your AWS account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Apply account credit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Open the workshop guide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Find and run the </a:t>
            </a:r>
            <a:r>
              <a:rPr lang="en-US" sz="2000" dirty="0">
                <a:hlinkClick r:id="rId3"/>
              </a:rPr>
              <a:t>Data Lake Foundation on AWS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Once complete, load the </a:t>
            </a:r>
            <a:r>
              <a:rPr lang="en-US" sz="2000" dirty="0">
                <a:hlinkClick r:id="rId4"/>
              </a:rPr>
              <a:t>Behavioral Risk Factor Surveillance system (BRFSS)</a:t>
            </a:r>
            <a:r>
              <a:rPr lang="en-US" sz="2000" dirty="0"/>
              <a:t> data into S3 following the workshop instructions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Follow the analysis steps in the workshop guide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Run Delete Stack to remove resources when done</a:t>
            </a:r>
          </a:p>
        </p:txBody>
      </p:sp>
    </p:spTree>
    <p:extLst>
      <p:ext uri="{BB962C8B-B14F-4D97-AF65-F5344CB8AC3E}">
        <p14:creationId xmlns:p14="http://schemas.microsoft.com/office/powerpoint/2010/main" val="211815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850221" y="2096328"/>
            <a:ext cx="4075679" cy="746459"/>
          </a:xfrm>
        </p:spPr>
        <p:txBody>
          <a:bodyPr/>
          <a:lstStyle/>
          <a:p>
            <a:r>
              <a:rPr lang="en-US" sz="4000" b="0" dirty="0" smtClean="0"/>
              <a:t>Questions?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2610212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Lake </a:t>
            </a:r>
            <a:r>
              <a:rPr lang="en-US" dirty="0" smtClean="0"/>
              <a:t>Foundation Lab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D3A0D-68AE-4891-B5D8-AECD3DB647C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The lab will take ~30 minutes to deploy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We will launch the lab soon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Apply $25 credit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Delete all resources at the end of this workshop</a:t>
            </a:r>
          </a:p>
          <a:p>
            <a:pPr marL="914400" lvl="1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Delete </a:t>
            </a:r>
            <a:r>
              <a:rPr lang="en-US" sz="2000" dirty="0" err="1" smtClean="0"/>
              <a:t>CloudFormation</a:t>
            </a:r>
            <a:r>
              <a:rPr lang="en-US" sz="2000" dirty="0" smtClean="0"/>
              <a:t> stack and it will clean 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But first, an intro to the lab</a:t>
            </a:r>
          </a:p>
        </p:txBody>
      </p:sp>
    </p:spTree>
    <p:extLst>
      <p:ext uri="{BB962C8B-B14F-4D97-AF65-F5344CB8AC3E}">
        <p14:creationId xmlns:p14="http://schemas.microsoft.com/office/powerpoint/2010/main" val="437086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Data </a:t>
            </a:r>
            <a:r>
              <a:rPr lang="en-US" sz="2000" dirty="0"/>
              <a:t>submission, including batch submissions to Amazon S3 and streaming submissions via Amazon Kinesis Firehose.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Ingest </a:t>
            </a:r>
            <a:r>
              <a:rPr lang="en-US" sz="2000" dirty="0"/>
              <a:t>processing, including data validation, metadata extraction, and indexing via Amazon S3 events, Amazon Simple Notification Service (Amazon SNS), AWS Lambda, Amazon Kinesis Analytics, and Amazon 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Dataset </a:t>
            </a:r>
            <a:r>
              <a:rPr lang="en-US" sz="2000" dirty="0"/>
              <a:t>management through Amazon Redshift transformations and Kinesis Analytics. </a:t>
            </a:r>
          </a:p>
        </p:txBody>
      </p:sp>
    </p:spTree>
    <p:extLst>
      <p:ext uri="{BB962C8B-B14F-4D97-AF65-F5344CB8AC3E}">
        <p14:creationId xmlns:p14="http://schemas.microsoft.com/office/powerpoint/2010/main" val="3138003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Data </a:t>
            </a:r>
            <a:r>
              <a:rPr lang="en-US" sz="2000" dirty="0"/>
              <a:t>transformation, aggregation, and analysis through Amazon Athena and Amazon Redshift Spectrum.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Search</a:t>
            </a:r>
            <a:r>
              <a:rPr lang="en-US" sz="2000" dirty="0"/>
              <a:t>, by indexing metadata in Amazon ES and exposing it through </a:t>
            </a:r>
            <a:r>
              <a:rPr lang="en-US" sz="2000" dirty="0" err="1"/>
              <a:t>Kibana</a:t>
            </a:r>
            <a:r>
              <a:rPr lang="en-US" sz="2000" dirty="0"/>
              <a:t> dashboards.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Publishing </a:t>
            </a:r>
            <a:r>
              <a:rPr lang="en-US" sz="2000" dirty="0"/>
              <a:t>into an S3 bucket for use by visualization tools.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Visualization </a:t>
            </a:r>
            <a:r>
              <a:rPr lang="en-US" sz="2000" dirty="0"/>
              <a:t>with Amazon </a:t>
            </a:r>
            <a:r>
              <a:rPr lang="en-US" sz="2000" dirty="0" err="1"/>
              <a:t>QuickSight</a:t>
            </a:r>
            <a:r>
              <a:rPr lang="en-US" sz="2000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504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Lake Usage Model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1324059" y="758114"/>
            <a:ext cx="6172200" cy="3918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899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Capabilities and solution components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075" y="817698"/>
            <a:ext cx="5653551" cy="377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147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653" y="1027845"/>
            <a:ext cx="5118090" cy="355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211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Flow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490751" y="1164564"/>
            <a:ext cx="6172200" cy="291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329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Dataset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490751" y="1300430"/>
            <a:ext cx="6172200" cy="273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082372"/>
      </p:ext>
    </p:extLst>
  </p:cSld>
  <p:clrMapOvr>
    <a:masterClrMapping/>
  </p:clrMapOvr>
</p:sld>
</file>

<file path=ppt/theme/theme1.xml><?xml version="1.0" encoding="utf-8"?>
<a:theme xmlns:a="http://schemas.openxmlformats.org/drawingml/2006/main" name="DeckTemplate-AWS-ReInvent-Orange">
  <a:themeElements>
    <a:clrScheme name="Custom 1">
      <a:dk1>
        <a:srgbClr val="474746"/>
      </a:dk1>
      <a:lt1>
        <a:srgbClr val="FFFFFF"/>
      </a:lt1>
      <a:dk2>
        <a:srgbClr val="6D6E6D"/>
      </a:dk2>
      <a:lt2>
        <a:srgbClr val="F8F8F8"/>
      </a:lt2>
      <a:accent1>
        <a:srgbClr val="FF9600"/>
      </a:accent1>
      <a:accent2>
        <a:srgbClr val="00B9FF"/>
      </a:accent2>
      <a:accent3>
        <a:srgbClr val="69E319"/>
      </a:accent3>
      <a:accent4>
        <a:srgbClr val="8C3FFF"/>
      </a:accent4>
      <a:accent5>
        <a:srgbClr val="FF0080"/>
      </a:accent5>
      <a:accent6>
        <a:srgbClr val="999A98"/>
      </a:accent6>
      <a:hlink>
        <a:srgbClr val="00B8FE"/>
      </a:hlink>
      <a:folHlink>
        <a:srgbClr val="8B3EF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Mod val="50000"/>
          </a:schemeClr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WS_Deck_Template.potx" id="{956C5B2E-0233-4212-9383-50A039694C0C}" vid="{0176EEA5-D87D-4097-B356-86DC884F45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9DAFA3B0ACA374E8E7F529FA55CC4B3" ma:contentTypeVersion="0" ma:contentTypeDescription="Create a new document." ma:contentTypeScope="" ma:versionID="af20cc4359026876f720f22944f8575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05B35A6-8B52-46A5-AE45-B98C6459DC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597C89A-FD0C-431E-81F6-90225B937683}">
  <ds:schemaRefs>
    <ds:schemaRef ds:uri="http://purl.org/dc/dcmitype/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557A3E2-2BA4-4CBD-8494-33782BEB88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11371</TotalTime>
  <Words>355</Words>
  <Application>Microsoft Office PowerPoint</Application>
  <PresentationFormat>On-screen Show (16:9)</PresentationFormat>
  <Paragraphs>51</Paragraphs>
  <Slides>13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Amazon Ember</vt:lpstr>
      <vt:lpstr>Amazon Ember Light</vt:lpstr>
      <vt:lpstr>Arial</vt:lpstr>
      <vt:lpstr>Calibri</vt:lpstr>
      <vt:lpstr>Calibri Light</vt:lpstr>
      <vt:lpstr>Lucida Console</vt:lpstr>
      <vt:lpstr>Roboto Condensed</vt:lpstr>
      <vt:lpstr>Roboto Condensed Light</vt:lpstr>
      <vt:lpstr>Times New Roman</vt:lpstr>
      <vt:lpstr>DeckTemplate-AWS-ReInvent-Orange</vt:lpstr>
      <vt:lpstr>Big Data: Data Lakes and Data Oceans Workshop</vt:lpstr>
      <vt:lpstr>Data Lake Foundation Lab Overview</vt:lpstr>
      <vt:lpstr>Lab overview</vt:lpstr>
      <vt:lpstr>Lab overview</vt:lpstr>
      <vt:lpstr>Data Lake Usage Model</vt:lpstr>
      <vt:lpstr>Capabilities and solution components</vt:lpstr>
      <vt:lpstr>Architecture</vt:lpstr>
      <vt:lpstr>Process Flow</vt:lpstr>
      <vt:lpstr>Sample Dataset</vt:lpstr>
      <vt:lpstr>Start Lab</vt:lpstr>
      <vt:lpstr>Delete the stack</vt:lpstr>
      <vt:lpstr>Workshop Process</vt:lpstr>
      <vt:lpstr>Questions?</vt:lpstr>
    </vt:vector>
  </TitlesOfParts>
  <Company>Amazon.com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Dalwadi, Manish</dc:creator>
  <cp:lastModifiedBy>Mathew, Sajee</cp:lastModifiedBy>
  <cp:revision>139</cp:revision>
  <dcterms:created xsi:type="dcterms:W3CDTF">2015-07-08T14:02:28Z</dcterms:created>
  <dcterms:modified xsi:type="dcterms:W3CDTF">2017-11-17T20:32:14Z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0x01010049DAFA3B0ACA374E8E7F529FA55CC4B3</vt:lpwstr>
  </property>
</Properties>
</file>